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1"/>
  </p:notesMasterIdLst>
  <p:sldIdLst>
    <p:sldId id="443" r:id="rId2"/>
    <p:sldId id="826" r:id="rId3"/>
    <p:sldId id="429" r:id="rId4"/>
    <p:sldId id="820" r:id="rId5"/>
    <p:sldId id="722" r:id="rId6"/>
    <p:sldId id="821" r:id="rId7"/>
    <p:sldId id="822" r:id="rId8"/>
    <p:sldId id="823" r:id="rId9"/>
    <p:sldId id="82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5" autoAdjust="0"/>
    <p:restoredTop sz="94660"/>
  </p:normalViewPr>
  <p:slideViewPr>
    <p:cSldViewPr snapToGrid="0">
      <p:cViewPr>
        <p:scale>
          <a:sx n="107" d="100"/>
          <a:sy n="107" d="100"/>
        </p:scale>
        <p:origin x="11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01B82-03B4-46ED-A73D-8010BBFC92B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3DD891-150C-4102-A99E-B55FEBD06D79}">
      <dgm:prSet phldrT="[Text]"/>
      <dgm:spPr/>
      <dgm:t>
        <a:bodyPr/>
        <a:lstStyle/>
        <a:p>
          <a:r>
            <a:rPr lang="en-US" dirty="0"/>
            <a:t>GMNS</a:t>
          </a:r>
        </a:p>
      </dgm:t>
    </dgm:pt>
    <dgm:pt modelId="{D4FA34EA-0C51-4F4A-AB66-DC13C43F18E9}" type="parTrans" cxnId="{EE6A2A3B-9447-4656-85AA-7B89CEE7CE4F}">
      <dgm:prSet/>
      <dgm:spPr/>
      <dgm:t>
        <a:bodyPr/>
        <a:lstStyle/>
        <a:p>
          <a:endParaRPr lang="en-US"/>
        </a:p>
      </dgm:t>
    </dgm:pt>
    <dgm:pt modelId="{EA08DB5E-0F82-488C-996D-742AAD0A5883}" type="sibTrans" cxnId="{EE6A2A3B-9447-4656-85AA-7B89CEE7CE4F}">
      <dgm:prSet/>
      <dgm:spPr/>
      <dgm:t>
        <a:bodyPr/>
        <a:lstStyle/>
        <a:p>
          <a:endParaRPr lang="en-US"/>
        </a:p>
      </dgm:t>
    </dgm:pt>
    <dgm:pt modelId="{F2F17E85-3C63-4B5B-99A1-D300F24C23CA}">
      <dgm:prSet phldrT="[Text]"/>
      <dgm:spPr/>
      <dgm:t>
        <a:bodyPr/>
        <a:lstStyle/>
        <a:p>
          <a:r>
            <a:rPr lang="en-US" dirty="0"/>
            <a:t>UTDF</a:t>
          </a:r>
        </a:p>
      </dgm:t>
    </dgm:pt>
    <dgm:pt modelId="{0DBACCB6-E1F5-4E09-A5C2-AF4243CC5FDF}" type="parTrans" cxnId="{4A49D24B-7870-4C3D-AB94-517AC5159D80}">
      <dgm:prSet/>
      <dgm:spPr/>
      <dgm:t>
        <a:bodyPr/>
        <a:lstStyle/>
        <a:p>
          <a:endParaRPr lang="en-US"/>
        </a:p>
      </dgm:t>
    </dgm:pt>
    <dgm:pt modelId="{0B1D17F5-93DB-496D-84EB-EBC41157D084}" type="sibTrans" cxnId="{4A49D24B-7870-4C3D-AB94-517AC5159D80}">
      <dgm:prSet/>
      <dgm:spPr/>
      <dgm:t>
        <a:bodyPr/>
        <a:lstStyle/>
        <a:p>
          <a:endParaRPr lang="en-US"/>
        </a:p>
      </dgm:t>
    </dgm:pt>
    <dgm:pt modelId="{7C50F51D-8B91-4663-86D4-CAFC877C480A}">
      <dgm:prSet phldrT="[Text]"/>
      <dgm:spPr/>
      <dgm:t>
        <a:bodyPr/>
        <a:lstStyle/>
        <a:p>
          <a:r>
            <a:rPr lang="en-US" dirty="0"/>
            <a:t>UTDF2GMNS</a:t>
          </a:r>
        </a:p>
      </dgm:t>
    </dgm:pt>
    <dgm:pt modelId="{18AB9559-A63E-4A34-86E3-FF20808EC0B7}" type="parTrans" cxnId="{01BEB433-0AD0-4F3A-8546-8939FE8A6A61}">
      <dgm:prSet/>
      <dgm:spPr/>
      <dgm:t>
        <a:bodyPr/>
        <a:lstStyle/>
        <a:p>
          <a:endParaRPr lang="en-US"/>
        </a:p>
      </dgm:t>
    </dgm:pt>
    <dgm:pt modelId="{E225A83F-250B-4B5A-8026-DC80A3B2D683}" type="sibTrans" cxnId="{01BEB433-0AD0-4F3A-8546-8939FE8A6A61}">
      <dgm:prSet/>
      <dgm:spPr/>
      <dgm:t>
        <a:bodyPr/>
        <a:lstStyle/>
        <a:p>
          <a:endParaRPr lang="en-US"/>
        </a:p>
      </dgm:t>
    </dgm:pt>
    <dgm:pt modelId="{C57A2F85-EF51-49EB-AD4F-5D6A66253AA4}" type="pres">
      <dgm:prSet presAssocID="{F4401B82-03B4-46ED-A73D-8010BBFC92B7}" presName="linear" presStyleCnt="0">
        <dgm:presLayoutVars>
          <dgm:dir/>
          <dgm:animLvl val="lvl"/>
          <dgm:resizeHandles val="exact"/>
        </dgm:presLayoutVars>
      </dgm:prSet>
      <dgm:spPr/>
    </dgm:pt>
    <dgm:pt modelId="{911569A3-00FA-4186-A20C-5747B6068B84}" type="pres">
      <dgm:prSet presAssocID="{C83DD891-150C-4102-A99E-B55FEBD06D79}" presName="parentLin" presStyleCnt="0"/>
      <dgm:spPr/>
    </dgm:pt>
    <dgm:pt modelId="{80475CFF-B7D6-4028-9C57-6AFF7C9082DD}" type="pres">
      <dgm:prSet presAssocID="{C83DD891-150C-4102-A99E-B55FEBD06D79}" presName="parentLeftMargin" presStyleLbl="node1" presStyleIdx="0" presStyleCnt="3"/>
      <dgm:spPr/>
    </dgm:pt>
    <dgm:pt modelId="{59510504-D3AD-4D69-85BB-0C3628D93777}" type="pres">
      <dgm:prSet presAssocID="{C83DD891-150C-4102-A99E-B55FEBD06D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476BEE-95C0-4220-91D2-8387C29BA971}" type="pres">
      <dgm:prSet presAssocID="{C83DD891-150C-4102-A99E-B55FEBD06D79}" presName="negativeSpace" presStyleCnt="0"/>
      <dgm:spPr/>
    </dgm:pt>
    <dgm:pt modelId="{306F387C-8CAA-4CE8-9121-B86ED2B0CAD8}" type="pres">
      <dgm:prSet presAssocID="{C83DD891-150C-4102-A99E-B55FEBD06D79}" presName="childText" presStyleLbl="conFgAcc1" presStyleIdx="0" presStyleCnt="3">
        <dgm:presLayoutVars>
          <dgm:bulletEnabled val="1"/>
        </dgm:presLayoutVars>
      </dgm:prSet>
      <dgm:spPr/>
    </dgm:pt>
    <dgm:pt modelId="{B10B1DF2-4502-481B-A569-F22D0F3CD09E}" type="pres">
      <dgm:prSet presAssocID="{EA08DB5E-0F82-488C-996D-742AAD0A5883}" presName="spaceBetweenRectangles" presStyleCnt="0"/>
      <dgm:spPr/>
    </dgm:pt>
    <dgm:pt modelId="{1552D4AA-CA41-4203-9098-D44F0E0DC563}" type="pres">
      <dgm:prSet presAssocID="{F2F17E85-3C63-4B5B-99A1-D300F24C23CA}" presName="parentLin" presStyleCnt="0"/>
      <dgm:spPr/>
    </dgm:pt>
    <dgm:pt modelId="{49D15DE8-2FEC-4427-8552-D1C9E3A9470D}" type="pres">
      <dgm:prSet presAssocID="{F2F17E85-3C63-4B5B-99A1-D300F24C23CA}" presName="parentLeftMargin" presStyleLbl="node1" presStyleIdx="0" presStyleCnt="3"/>
      <dgm:spPr/>
    </dgm:pt>
    <dgm:pt modelId="{080857B5-2DE0-4C59-B29A-C5B8B1192F8E}" type="pres">
      <dgm:prSet presAssocID="{F2F17E85-3C63-4B5B-99A1-D300F24C23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3183EBB-6B75-4860-9425-6EEEDA923431}" type="pres">
      <dgm:prSet presAssocID="{F2F17E85-3C63-4B5B-99A1-D300F24C23CA}" presName="negativeSpace" presStyleCnt="0"/>
      <dgm:spPr/>
    </dgm:pt>
    <dgm:pt modelId="{EE468B22-4D6D-45DB-BD5A-B648D2F7EC17}" type="pres">
      <dgm:prSet presAssocID="{F2F17E85-3C63-4B5B-99A1-D300F24C23CA}" presName="childText" presStyleLbl="conFgAcc1" presStyleIdx="1" presStyleCnt="3">
        <dgm:presLayoutVars>
          <dgm:bulletEnabled val="1"/>
        </dgm:presLayoutVars>
      </dgm:prSet>
      <dgm:spPr/>
    </dgm:pt>
    <dgm:pt modelId="{DF58A08D-DCA6-410E-927E-C21F5D56B310}" type="pres">
      <dgm:prSet presAssocID="{0B1D17F5-93DB-496D-84EB-EBC41157D084}" presName="spaceBetweenRectangles" presStyleCnt="0"/>
      <dgm:spPr/>
    </dgm:pt>
    <dgm:pt modelId="{8C6A9DBC-15AB-437A-96FB-E18A3DD911FA}" type="pres">
      <dgm:prSet presAssocID="{7C50F51D-8B91-4663-86D4-CAFC877C480A}" presName="parentLin" presStyleCnt="0"/>
      <dgm:spPr/>
    </dgm:pt>
    <dgm:pt modelId="{F286F6AF-E985-4C5E-AC15-D32F3193D4DF}" type="pres">
      <dgm:prSet presAssocID="{7C50F51D-8B91-4663-86D4-CAFC877C480A}" presName="parentLeftMargin" presStyleLbl="node1" presStyleIdx="1" presStyleCnt="3"/>
      <dgm:spPr/>
    </dgm:pt>
    <dgm:pt modelId="{C33618C2-6EE1-466B-9F06-19D6A9B5D3E6}" type="pres">
      <dgm:prSet presAssocID="{7C50F51D-8B91-4663-86D4-CAFC877C480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88D1423-BB70-4127-ABFA-264725AEB2A8}" type="pres">
      <dgm:prSet presAssocID="{7C50F51D-8B91-4663-86D4-CAFC877C480A}" presName="negativeSpace" presStyleCnt="0"/>
      <dgm:spPr/>
    </dgm:pt>
    <dgm:pt modelId="{1A178716-C9A9-4304-A153-1DCA158565A9}" type="pres">
      <dgm:prSet presAssocID="{7C50F51D-8B91-4663-86D4-CAFC877C480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1BEB433-0AD0-4F3A-8546-8939FE8A6A61}" srcId="{F4401B82-03B4-46ED-A73D-8010BBFC92B7}" destId="{7C50F51D-8B91-4663-86D4-CAFC877C480A}" srcOrd="2" destOrd="0" parTransId="{18AB9559-A63E-4A34-86E3-FF20808EC0B7}" sibTransId="{E225A83F-250B-4B5A-8026-DC80A3B2D683}"/>
    <dgm:cxn modelId="{74526B35-1F44-48B3-AF42-60519DC0EB9D}" type="presOf" srcId="{7C50F51D-8B91-4663-86D4-CAFC877C480A}" destId="{F286F6AF-E985-4C5E-AC15-D32F3193D4DF}" srcOrd="0" destOrd="0" presId="urn:microsoft.com/office/officeart/2005/8/layout/list1"/>
    <dgm:cxn modelId="{EE6A2A3B-9447-4656-85AA-7B89CEE7CE4F}" srcId="{F4401B82-03B4-46ED-A73D-8010BBFC92B7}" destId="{C83DD891-150C-4102-A99E-B55FEBD06D79}" srcOrd="0" destOrd="0" parTransId="{D4FA34EA-0C51-4F4A-AB66-DC13C43F18E9}" sibTransId="{EA08DB5E-0F82-488C-996D-742AAD0A5883}"/>
    <dgm:cxn modelId="{4642F340-F094-4151-A785-F299338D3506}" type="presOf" srcId="{F4401B82-03B4-46ED-A73D-8010BBFC92B7}" destId="{C57A2F85-EF51-49EB-AD4F-5D6A66253AA4}" srcOrd="0" destOrd="0" presId="urn:microsoft.com/office/officeart/2005/8/layout/list1"/>
    <dgm:cxn modelId="{4A49D24B-7870-4C3D-AB94-517AC5159D80}" srcId="{F4401B82-03B4-46ED-A73D-8010BBFC92B7}" destId="{F2F17E85-3C63-4B5B-99A1-D300F24C23CA}" srcOrd="1" destOrd="0" parTransId="{0DBACCB6-E1F5-4E09-A5C2-AF4243CC5FDF}" sibTransId="{0B1D17F5-93DB-496D-84EB-EBC41157D084}"/>
    <dgm:cxn modelId="{1F1E3578-70AE-43C2-B00F-BB93C69BB4CC}" type="presOf" srcId="{C83DD891-150C-4102-A99E-B55FEBD06D79}" destId="{80475CFF-B7D6-4028-9C57-6AFF7C9082DD}" srcOrd="0" destOrd="0" presId="urn:microsoft.com/office/officeart/2005/8/layout/list1"/>
    <dgm:cxn modelId="{A7CC7388-0845-47DD-B3D6-82555B3C8F59}" type="presOf" srcId="{F2F17E85-3C63-4B5B-99A1-D300F24C23CA}" destId="{080857B5-2DE0-4C59-B29A-C5B8B1192F8E}" srcOrd="1" destOrd="0" presId="urn:microsoft.com/office/officeart/2005/8/layout/list1"/>
    <dgm:cxn modelId="{10328591-0FD7-4B6C-B5A2-0ABBB009ECD0}" type="presOf" srcId="{C83DD891-150C-4102-A99E-B55FEBD06D79}" destId="{59510504-D3AD-4D69-85BB-0C3628D93777}" srcOrd="1" destOrd="0" presId="urn:microsoft.com/office/officeart/2005/8/layout/list1"/>
    <dgm:cxn modelId="{CC7897A2-3A0B-4C99-B38F-27DB6AFF15F9}" type="presOf" srcId="{7C50F51D-8B91-4663-86D4-CAFC877C480A}" destId="{C33618C2-6EE1-466B-9F06-19D6A9B5D3E6}" srcOrd="1" destOrd="0" presId="urn:microsoft.com/office/officeart/2005/8/layout/list1"/>
    <dgm:cxn modelId="{CAA3E1C9-E2E7-4A0A-BDD6-6C098A092F4A}" type="presOf" srcId="{F2F17E85-3C63-4B5B-99A1-D300F24C23CA}" destId="{49D15DE8-2FEC-4427-8552-D1C9E3A9470D}" srcOrd="0" destOrd="0" presId="urn:microsoft.com/office/officeart/2005/8/layout/list1"/>
    <dgm:cxn modelId="{46BEBA00-AA5A-4097-9D33-B04A8ED28708}" type="presParOf" srcId="{C57A2F85-EF51-49EB-AD4F-5D6A66253AA4}" destId="{911569A3-00FA-4186-A20C-5747B6068B84}" srcOrd="0" destOrd="0" presId="urn:microsoft.com/office/officeart/2005/8/layout/list1"/>
    <dgm:cxn modelId="{C8474C9A-0595-4247-AD95-7D9A9DE28665}" type="presParOf" srcId="{911569A3-00FA-4186-A20C-5747B6068B84}" destId="{80475CFF-B7D6-4028-9C57-6AFF7C9082DD}" srcOrd="0" destOrd="0" presId="urn:microsoft.com/office/officeart/2005/8/layout/list1"/>
    <dgm:cxn modelId="{B17635FD-7AA8-4907-8BF6-E76118400D1C}" type="presParOf" srcId="{911569A3-00FA-4186-A20C-5747B6068B84}" destId="{59510504-D3AD-4D69-85BB-0C3628D93777}" srcOrd="1" destOrd="0" presId="urn:microsoft.com/office/officeart/2005/8/layout/list1"/>
    <dgm:cxn modelId="{678C761C-7818-4244-B2D5-6C7F2C07B7FF}" type="presParOf" srcId="{C57A2F85-EF51-49EB-AD4F-5D6A66253AA4}" destId="{7C476BEE-95C0-4220-91D2-8387C29BA971}" srcOrd="1" destOrd="0" presId="urn:microsoft.com/office/officeart/2005/8/layout/list1"/>
    <dgm:cxn modelId="{153FF971-546A-4F77-B27F-5F2736CA1FE6}" type="presParOf" srcId="{C57A2F85-EF51-49EB-AD4F-5D6A66253AA4}" destId="{306F387C-8CAA-4CE8-9121-B86ED2B0CAD8}" srcOrd="2" destOrd="0" presId="urn:microsoft.com/office/officeart/2005/8/layout/list1"/>
    <dgm:cxn modelId="{2BDB38E2-34EF-427D-922B-D1FB23E21C94}" type="presParOf" srcId="{C57A2F85-EF51-49EB-AD4F-5D6A66253AA4}" destId="{B10B1DF2-4502-481B-A569-F22D0F3CD09E}" srcOrd="3" destOrd="0" presId="urn:microsoft.com/office/officeart/2005/8/layout/list1"/>
    <dgm:cxn modelId="{A9BE64CC-3022-4205-A01D-65317A687420}" type="presParOf" srcId="{C57A2F85-EF51-49EB-AD4F-5D6A66253AA4}" destId="{1552D4AA-CA41-4203-9098-D44F0E0DC563}" srcOrd="4" destOrd="0" presId="urn:microsoft.com/office/officeart/2005/8/layout/list1"/>
    <dgm:cxn modelId="{8195E1BE-AC02-443C-8C5F-45C8F0AF486F}" type="presParOf" srcId="{1552D4AA-CA41-4203-9098-D44F0E0DC563}" destId="{49D15DE8-2FEC-4427-8552-D1C9E3A9470D}" srcOrd="0" destOrd="0" presId="urn:microsoft.com/office/officeart/2005/8/layout/list1"/>
    <dgm:cxn modelId="{39813768-BA6D-408F-9E13-3FB62EBB4D3C}" type="presParOf" srcId="{1552D4AA-CA41-4203-9098-D44F0E0DC563}" destId="{080857B5-2DE0-4C59-B29A-C5B8B1192F8E}" srcOrd="1" destOrd="0" presId="urn:microsoft.com/office/officeart/2005/8/layout/list1"/>
    <dgm:cxn modelId="{F3867BD0-63C4-49E3-8472-F879734ED127}" type="presParOf" srcId="{C57A2F85-EF51-49EB-AD4F-5D6A66253AA4}" destId="{B3183EBB-6B75-4860-9425-6EEEDA923431}" srcOrd="5" destOrd="0" presId="urn:microsoft.com/office/officeart/2005/8/layout/list1"/>
    <dgm:cxn modelId="{52266F3E-308F-4397-8F72-3EB5DCE15DCA}" type="presParOf" srcId="{C57A2F85-EF51-49EB-AD4F-5D6A66253AA4}" destId="{EE468B22-4D6D-45DB-BD5A-B648D2F7EC17}" srcOrd="6" destOrd="0" presId="urn:microsoft.com/office/officeart/2005/8/layout/list1"/>
    <dgm:cxn modelId="{BA471BDA-70A7-4D95-9979-A3CA84AC8B8D}" type="presParOf" srcId="{C57A2F85-EF51-49EB-AD4F-5D6A66253AA4}" destId="{DF58A08D-DCA6-410E-927E-C21F5D56B310}" srcOrd="7" destOrd="0" presId="urn:microsoft.com/office/officeart/2005/8/layout/list1"/>
    <dgm:cxn modelId="{45956CFA-9701-47B6-92D8-836A593C46F3}" type="presParOf" srcId="{C57A2F85-EF51-49EB-AD4F-5D6A66253AA4}" destId="{8C6A9DBC-15AB-437A-96FB-E18A3DD911FA}" srcOrd="8" destOrd="0" presId="urn:microsoft.com/office/officeart/2005/8/layout/list1"/>
    <dgm:cxn modelId="{48CA9F0B-BEF1-4DB1-9883-3B727EF1D82C}" type="presParOf" srcId="{8C6A9DBC-15AB-437A-96FB-E18A3DD911FA}" destId="{F286F6AF-E985-4C5E-AC15-D32F3193D4DF}" srcOrd="0" destOrd="0" presId="urn:microsoft.com/office/officeart/2005/8/layout/list1"/>
    <dgm:cxn modelId="{C3EE5C1E-A256-4588-9738-FBA1BCF22EBA}" type="presParOf" srcId="{8C6A9DBC-15AB-437A-96FB-E18A3DD911FA}" destId="{C33618C2-6EE1-466B-9F06-19D6A9B5D3E6}" srcOrd="1" destOrd="0" presId="urn:microsoft.com/office/officeart/2005/8/layout/list1"/>
    <dgm:cxn modelId="{379CB42C-7F48-4647-A837-D48D16FA681F}" type="presParOf" srcId="{C57A2F85-EF51-49EB-AD4F-5D6A66253AA4}" destId="{F88D1423-BB70-4127-ABFA-264725AEB2A8}" srcOrd="9" destOrd="0" presId="urn:microsoft.com/office/officeart/2005/8/layout/list1"/>
    <dgm:cxn modelId="{A37BECEF-1B3A-4D6B-85A8-3CBE69E60D09}" type="presParOf" srcId="{C57A2F85-EF51-49EB-AD4F-5D6A66253AA4}" destId="{1A178716-C9A9-4304-A153-1DCA158565A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F387C-8CAA-4CE8-9121-B86ED2B0CAD8}">
      <dsp:nvSpPr>
        <dsp:cNvPr id="0" name=""/>
        <dsp:cNvSpPr/>
      </dsp:nvSpPr>
      <dsp:spPr>
        <a:xfrm>
          <a:off x="0" y="463588"/>
          <a:ext cx="670100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10504-D3AD-4D69-85BB-0C3628D93777}">
      <dsp:nvSpPr>
        <dsp:cNvPr id="0" name=""/>
        <dsp:cNvSpPr/>
      </dsp:nvSpPr>
      <dsp:spPr>
        <a:xfrm>
          <a:off x="335050" y="20788"/>
          <a:ext cx="4690702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297" tIns="0" rIns="177297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GMNS</a:t>
          </a:r>
        </a:p>
      </dsp:txBody>
      <dsp:txXfrm>
        <a:off x="378281" y="64019"/>
        <a:ext cx="4604240" cy="799138"/>
      </dsp:txXfrm>
    </dsp:sp>
    <dsp:sp modelId="{EE468B22-4D6D-45DB-BD5A-B648D2F7EC17}">
      <dsp:nvSpPr>
        <dsp:cNvPr id="0" name=""/>
        <dsp:cNvSpPr/>
      </dsp:nvSpPr>
      <dsp:spPr>
        <a:xfrm>
          <a:off x="0" y="1824389"/>
          <a:ext cx="670100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857B5-2DE0-4C59-B29A-C5B8B1192F8E}">
      <dsp:nvSpPr>
        <dsp:cNvPr id="0" name=""/>
        <dsp:cNvSpPr/>
      </dsp:nvSpPr>
      <dsp:spPr>
        <a:xfrm>
          <a:off x="335050" y="1381588"/>
          <a:ext cx="4690702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297" tIns="0" rIns="177297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UTDF</a:t>
          </a:r>
        </a:p>
      </dsp:txBody>
      <dsp:txXfrm>
        <a:off x="378281" y="1424819"/>
        <a:ext cx="4604240" cy="799138"/>
      </dsp:txXfrm>
    </dsp:sp>
    <dsp:sp modelId="{1A178716-C9A9-4304-A153-1DCA158565A9}">
      <dsp:nvSpPr>
        <dsp:cNvPr id="0" name=""/>
        <dsp:cNvSpPr/>
      </dsp:nvSpPr>
      <dsp:spPr>
        <a:xfrm>
          <a:off x="0" y="3185189"/>
          <a:ext cx="670100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618C2-6EE1-466B-9F06-19D6A9B5D3E6}">
      <dsp:nvSpPr>
        <dsp:cNvPr id="0" name=""/>
        <dsp:cNvSpPr/>
      </dsp:nvSpPr>
      <dsp:spPr>
        <a:xfrm>
          <a:off x="335050" y="2742389"/>
          <a:ext cx="4690702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297" tIns="0" rIns="177297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UTDF2GMNS</a:t>
          </a:r>
        </a:p>
      </dsp:txBody>
      <dsp:txXfrm>
        <a:off x="378281" y="2785620"/>
        <a:ext cx="4604240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A57F5-068F-4F5C-B13A-FA703960FE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0BE66-88D3-46C7-AD6A-7283FDC6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2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C60B6-1F4C-2D45-971C-F6BF9EFA50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FHWA + USDOT + Research Institutes + NSF supported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0BE66-88D3-46C7-AD6A-7283FDC614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FHWA + USDOT + Research Institutes (Universities) + NSF supported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0BE66-88D3-46C7-AD6A-7283FDC614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good at file format!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0BE66-88D3-46C7-AD6A-7283FDC614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4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E1116"/>
                </a:solidFill>
                <a:effectLst/>
                <a:latin typeface="-apple-system"/>
              </a:rPr>
              <a:t>AI to process images and identify which network with different movement and lane configurations: detailed intersection and network configurations.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0BE66-88D3-46C7-AD6A-7283FDC614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5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7AFB-1942-438A-8CCD-768C3B461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702BD-987F-42DE-B0E1-BC64E8D66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408B-9016-41B6-A5E5-76EF55AF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AF0C7-A5EA-4629-AA3A-00A19F19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20E62-A6F5-4472-9AC0-581157F7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0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F13B-7836-4B8D-B61B-55AD940B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EEC71-12D9-4A27-A1CA-289866EB8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3F726-092E-478C-BE90-6A264CC4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82712-5DE6-4D79-99BB-4433A17D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3A4BA-D608-4C40-809D-3D32DC2E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BB2F7-8CCB-4249-BDFF-A34703AE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E7DC0-F147-48BB-8193-1167139CE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0ABD8-9B3D-4A42-9489-487C6F2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83833-4208-4EF9-A660-06A6B1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D181-0611-4FCF-A791-23BECD2C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3604AE-5CB3-4855-8266-F99454FC2168}"/>
              </a:ext>
            </a:extLst>
          </p:cNvPr>
          <p:cNvSpPr/>
          <p:nvPr userDrawn="1"/>
        </p:nvSpPr>
        <p:spPr>
          <a:xfrm>
            <a:off x="0" y="1"/>
            <a:ext cx="12192000" cy="971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93" y="0"/>
            <a:ext cx="10978707" cy="971550"/>
          </a:xfr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87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7325"/>
            <a:ext cx="10515600" cy="12858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5D83-C431-4F95-9FC2-1259723B9E4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38200" y="952500"/>
            <a:ext cx="3695700" cy="406400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6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E8BC-D011-4F02-8571-F9FFDB58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E89A-E35F-440B-953E-3B62966A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DBE94-24B3-4C86-85CE-AF18DD0D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7723-66A9-4C32-850E-97B0381E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59F84-75E8-454D-92A8-8292683B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2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E946-D2A0-4B43-8495-E6EC96E3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48666-35DA-4448-9DA0-ACE70C8CB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BD8A8-2984-4BF0-B056-FA3836D9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10A16-C517-4B0B-BB65-936D14C3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5A865-8D0F-4578-A99C-4F3BB723A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3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9810-4B97-4F8B-BC3F-679EA2C5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8D0E-D262-4A88-B892-B6999470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082F1-D6AB-4ACC-A8AD-BDBD996C8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955A2-CF4B-4B3C-94D9-4C3C4031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90364-9AD3-4C7D-A904-78BB0934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0EA9-125B-4F5E-B85B-D5EA73B3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17A3-C761-4A54-A119-AE5296BA2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792E8-11B0-4391-AD6A-56999639E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89871-649B-4C10-ACF5-0B2E00A1C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9E54A-1DF5-49AD-87B0-02D572803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19347-7267-48E7-8A2B-5712F6E28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0CEB1-C573-4430-8B9C-9F55FDFF2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50432-7A71-44D8-9183-E221A06C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00BF2-A1E2-4905-B775-EAC68D6F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DDCC-9B7E-4D0A-9676-A5003206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43B26-F380-4907-AE97-94DB3A1D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ECE3A-5E60-4B06-9657-EC8AE2B7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340E5-E8F8-4966-BC57-80685FC9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1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DEF6D-C108-4F79-A83F-8A960B38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CFA22-FE92-40B4-AB7F-0D83B173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82159-415D-4BE1-A480-592613E7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4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1D75-40A8-454F-9B8E-F0623D0B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4982-7345-4213-855A-B3AEBD67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865F6-1D05-47A1-B864-4C0A1E491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E82E5-2686-4943-B31C-C58ED881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15A0B-47AA-497F-87B9-C5346056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612E7-48D9-45CB-9FF4-EFA9220C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7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0CFF-3433-401D-B275-4061E213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27E8CA-945C-4263-BF71-5C1E00562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DE19B-1147-4100-8A84-B34001F1D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FC8EC-8D22-491E-A556-A3E37674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B26FB-A8F4-41EA-B386-3453775B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34803-5B0E-4927-8C19-EE444E0F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4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3396-7D59-4669-99CE-80F8EC26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9C536-3D9F-4905-A006-E23A310E9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4258B-94A3-4625-8741-D98552C35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66CC2-BFEE-49F9-ABB1-045799560FE0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94E41-AD77-4E9B-9A68-E0067C1A4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DDE7F-178E-4288-9D0E-D8E27452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7BC33-0B47-4154-A89A-96D2F504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0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86CB3-A961-4152-B416-DBBF61113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100"/>
            <a:ext cx="3429000" cy="8939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21EAA7E-7E5C-40EC-B960-B52ECEB0D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24" y="1500844"/>
            <a:ext cx="4067176" cy="25685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0E6784-1F7A-47A5-8921-12847ADB3D17}"/>
              </a:ext>
            </a:extLst>
          </p:cNvPr>
          <p:cNvSpPr txBox="1"/>
          <p:nvPr/>
        </p:nvSpPr>
        <p:spPr>
          <a:xfrm>
            <a:off x="370022" y="4583161"/>
            <a:ext cx="611795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Xiangyong Roy Luo</a:t>
            </a:r>
          </a:p>
          <a:p>
            <a:r>
              <a:rPr lang="en-US" sz="2000" dirty="0"/>
              <a:t>Yunus Emre </a:t>
            </a:r>
            <a:r>
              <a:rPr lang="en-US" sz="2000" dirty="0" err="1"/>
              <a:t>Avci</a:t>
            </a:r>
            <a:endParaRPr lang="en-US" sz="2000" dirty="0"/>
          </a:p>
          <a:p>
            <a:r>
              <a:rPr lang="en-US" sz="2000" dirty="0"/>
              <a:t>Patrick Jiang</a:t>
            </a:r>
          </a:p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" y="1500843"/>
            <a:ext cx="8124825" cy="2568596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UTDF2GMNS: An Open-Source Tool for Creating GMNS Networks with Signalized Intersections</a:t>
            </a:r>
          </a:p>
        </p:txBody>
      </p:sp>
    </p:spTree>
    <p:extLst>
      <p:ext uri="{BB962C8B-B14F-4D97-AF65-F5344CB8AC3E}">
        <p14:creationId xmlns:p14="http://schemas.microsoft.com/office/powerpoint/2010/main" val="230024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BA09-FBAB-A281-38ED-B98AAF09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2BBCE0B-7474-0E5E-B209-6A0D5533E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756933"/>
              </p:ext>
            </p:extLst>
          </p:nvPr>
        </p:nvGraphicFramePr>
        <p:xfrm>
          <a:off x="2792850" y="1787424"/>
          <a:ext cx="6701003" cy="3961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532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7C6B-8D81-428B-B242-A379404F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General Modeling Network Specification (GMNS)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D397C7E-6A75-4C5A-87DC-C0324AF2CFF5}"/>
              </a:ext>
            </a:extLst>
          </p:cNvPr>
          <p:cNvSpPr txBox="1">
            <a:spLocks/>
          </p:cNvSpPr>
          <p:nvPr/>
        </p:nvSpPr>
        <p:spPr>
          <a:xfrm>
            <a:off x="8949345" y="6459787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8E9CB2-2897-44F3-B96C-AE93A821D237}" type="slidenum">
              <a:rPr lang="en-US"/>
              <a:pPr/>
              <a:t>3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6074245-2790-6CFA-C698-5372DB4C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67" y="2947194"/>
            <a:ext cx="7772400" cy="22083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5283279-6793-F5CA-FE2C-227F94FCC1CE}"/>
              </a:ext>
            </a:extLst>
          </p:cNvPr>
          <p:cNvSpPr txBox="1"/>
          <p:nvPr/>
        </p:nvSpPr>
        <p:spPr>
          <a:xfrm>
            <a:off x="375093" y="1104725"/>
            <a:ext cx="100220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GMNS: provide </a:t>
            </a:r>
            <a:r>
              <a:rPr lang="en-US" sz="2000" b="1" dirty="0"/>
              <a:t>a common human and machine-readable format </a:t>
            </a:r>
          </a:p>
          <a:p>
            <a:r>
              <a:rPr lang="en-US" sz="2000" dirty="0"/>
              <a:t>for sharing routable road network files</a:t>
            </a:r>
          </a:p>
          <a:p>
            <a:endParaRPr lang="en-US" sz="2000" dirty="0"/>
          </a:p>
          <a:p>
            <a:r>
              <a:rPr lang="en-US" sz="2000" dirty="0"/>
              <a:t>github.com/zephyr-data-specs/GMNS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386032-62E4-DF2D-F861-50EEA1C74258}"/>
              </a:ext>
            </a:extLst>
          </p:cNvPr>
          <p:cNvSpPr txBox="1"/>
          <p:nvPr/>
        </p:nvSpPr>
        <p:spPr>
          <a:xfrm>
            <a:off x="1793067" y="5659433"/>
            <a:ext cx="8304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OpenStreetMap -&gt; osm2gmns -&gt; GMNS -&gt; Network Modeling and Simulation</a:t>
            </a:r>
          </a:p>
        </p:txBody>
      </p:sp>
    </p:spTree>
    <p:extLst>
      <p:ext uri="{BB962C8B-B14F-4D97-AF65-F5344CB8AC3E}">
        <p14:creationId xmlns:p14="http://schemas.microsoft.com/office/powerpoint/2010/main" val="9222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7C6B-8D81-428B-B242-A379404F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General Modeling Network Specification (GMNS)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F0E96-E79F-4EAF-AEBF-0B39E62098CB}"/>
              </a:ext>
            </a:extLst>
          </p:cNvPr>
          <p:cNvSpPr txBox="1"/>
          <p:nvPr/>
        </p:nvSpPr>
        <p:spPr>
          <a:xfrm>
            <a:off x="375093" y="1104725"/>
            <a:ext cx="100220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GMNS: provide </a:t>
            </a:r>
            <a:r>
              <a:rPr lang="en-US" sz="2000" b="1" dirty="0"/>
              <a:t>a common human and machine-readable format </a:t>
            </a:r>
          </a:p>
          <a:p>
            <a:r>
              <a:rPr lang="en-US" sz="2000" dirty="0"/>
              <a:t>for sharing routable road network files</a:t>
            </a:r>
          </a:p>
          <a:p>
            <a:endParaRPr lang="en-US" sz="2000" dirty="0"/>
          </a:p>
          <a:p>
            <a:r>
              <a:rPr lang="en-US" sz="2000" dirty="0"/>
              <a:t>github.com/zephyr-data-specs/GMNS 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D397C7E-6A75-4C5A-87DC-C0324AF2CFF5}"/>
              </a:ext>
            </a:extLst>
          </p:cNvPr>
          <p:cNvSpPr txBox="1">
            <a:spLocks/>
          </p:cNvSpPr>
          <p:nvPr/>
        </p:nvSpPr>
        <p:spPr>
          <a:xfrm>
            <a:off x="8949345" y="6459787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8E9CB2-2897-44F3-B96C-AE93A821D237}" type="slidenum">
              <a:rPr lang="en-US"/>
              <a:pPr/>
              <a:t>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AEA4C5-7A7D-E12B-CE7C-D926ABC74E99}"/>
              </a:ext>
            </a:extLst>
          </p:cNvPr>
          <p:cNvGrpSpPr/>
          <p:nvPr/>
        </p:nvGrpSpPr>
        <p:grpSpPr>
          <a:xfrm>
            <a:off x="677116" y="2644687"/>
            <a:ext cx="7013013" cy="3410175"/>
            <a:chOff x="1524001" y="1436242"/>
            <a:chExt cx="9078879" cy="4991026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BD53807A-4423-0326-5140-F02021C00B6B}"/>
                </a:ext>
              </a:extLst>
            </p:cNvPr>
            <p:cNvSpPr txBox="1"/>
            <p:nvPr/>
          </p:nvSpPr>
          <p:spPr>
            <a:xfrm>
              <a:off x="1524001" y="5994359"/>
              <a:ext cx="1779963" cy="40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Macroscopic Net</a:t>
              </a:r>
              <a:endParaRPr lang="en-US" sz="1200" dirty="0"/>
            </a:p>
          </p:txBody>
        </p:sp>
        <p:sp>
          <p:nvSpPr>
            <p:cNvPr id="6" name="TextBox 19">
              <a:extLst>
                <a:ext uri="{FF2B5EF4-FFF2-40B4-BE49-F238E27FC236}">
                  <a16:creationId xmlns:a16="http://schemas.microsoft.com/office/drawing/2014/main" id="{6A8E313D-196A-162B-CED0-A13EEB6D7DC8}"/>
                </a:ext>
              </a:extLst>
            </p:cNvPr>
            <p:cNvSpPr txBox="1"/>
            <p:nvPr/>
          </p:nvSpPr>
          <p:spPr>
            <a:xfrm>
              <a:off x="5170230" y="6021861"/>
              <a:ext cx="1779963" cy="40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Mesoscopic Net</a:t>
              </a:r>
              <a:endParaRPr lang="en-US" sz="1200" dirty="0"/>
            </a:p>
          </p:txBody>
        </p:sp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257949AA-BF83-4FB9-A6C7-5B7C0F6C1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160" y="5040528"/>
              <a:ext cx="1007527" cy="1007527"/>
            </a:xfrm>
            <a:prstGeom prst="rect">
              <a:avLst/>
            </a:prstGeom>
          </p:spPr>
        </p:pic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B081AE4C-AE89-C60E-92F3-41A41652B599}"/>
                </a:ext>
              </a:extLst>
            </p:cNvPr>
            <p:cNvSpPr txBox="1"/>
            <p:nvPr/>
          </p:nvSpPr>
          <p:spPr>
            <a:xfrm>
              <a:off x="8243000" y="6021861"/>
              <a:ext cx="1779963" cy="40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Microscopic Net</a:t>
              </a:r>
              <a:endParaRPr lang="en-US" sz="1200" dirty="0"/>
            </a:p>
          </p:txBody>
        </p:sp>
        <p:cxnSp>
          <p:nvCxnSpPr>
            <p:cNvPr id="12" name="Straight Arrow Connector 23">
              <a:extLst>
                <a:ext uri="{FF2B5EF4-FFF2-40B4-BE49-F238E27FC236}">
                  <a16:creationId xmlns:a16="http://schemas.microsoft.com/office/drawing/2014/main" id="{A0E788D4-36AC-3CBA-7C2D-E692FFA22EC2}"/>
                </a:ext>
              </a:extLst>
            </p:cNvPr>
            <p:cNvCxnSpPr/>
            <p:nvPr/>
          </p:nvCxnSpPr>
          <p:spPr>
            <a:xfrm rot="16200000">
              <a:off x="3790185" y="5236094"/>
              <a:ext cx="0" cy="616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30">
              <a:extLst>
                <a:ext uri="{FF2B5EF4-FFF2-40B4-BE49-F238E27FC236}">
                  <a16:creationId xmlns:a16="http://schemas.microsoft.com/office/drawing/2014/main" id="{F460A8DC-9AFF-99F1-30BE-033308AB9BD3}"/>
                </a:ext>
              </a:extLst>
            </p:cNvPr>
            <p:cNvCxnSpPr/>
            <p:nvPr/>
          </p:nvCxnSpPr>
          <p:spPr>
            <a:xfrm rot="16200000">
              <a:off x="7379721" y="5236094"/>
              <a:ext cx="0" cy="616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6">
              <a:extLst>
                <a:ext uri="{FF2B5EF4-FFF2-40B4-BE49-F238E27FC236}">
                  <a16:creationId xmlns:a16="http://schemas.microsoft.com/office/drawing/2014/main" id="{1872D544-BCF4-A6B6-2CEC-647A3EB7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671" y="5040528"/>
              <a:ext cx="1007527" cy="10075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38">
              <a:extLst>
                <a:ext uri="{FF2B5EF4-FFF2-40B4-BE49-F238E27FC236}">
                  <a16:creationId xmlns:a16="http://schemas.microsoft.com/office/drawing/2014/main" id="{4D842C20-F343-6015-603E-835F7B692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498" y="4923269"/>
              <a:ext cx="1242043" cy="1242043"/>
            </a:xfrm>
            <a:prstGeom prst="rect">
              <a:avLst/>
            </a:prstGeom>
          </p:spPr>
        </p:pic>
        <p:pic>
          <p:nvPicPr>
            <p:cNvPr id="18" name="Picture 39">
              <a:extLst>
                <a:ext uri="{FF2B5EF4-FFF2-40B4-BE49-F238E27FC236}">
                  <a16:creationId xmlns:a16="http://schemas.microsoft.com/office/drawing/2014/main" id="{05B436EC-017E-DA75-2CF1-8C19646D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9119" y="1436242"/>
              <a:ext cx="8869132" cy="3371520"/>
            </a:xfrm>
            <a:prstGeom prst="rect">
              <a:avLst/>
            </a:prstGeom>
          </p:spPr>
        </p:pic>
        <p:sp>
          <p:nvSpPr>
            <p:cNvPr id="19" name="TextBox 40">
              <a:extLst>
                <a:ext uri="{FF2B5EF4-FFF2-40B4-BE49-F238E27FC236}">
                  <a16:creationId xmlns:a16="http://schemas.microsoft.com/office/drawing/2014/main" id="{C894A736-562A-268E-B7DD-5DD9CB6537FA}"/>
                </a:ext>
              </a:extLst>
            </p:cNvPr>
            <p:cNvSpPr txBox="1"/>
            <p:nvPr/>
          </p:nvSpPr>
          <p:spPr>
            <a:xfrm>
              <a:off x="1589119" y="3973953"/>
              <a:ext cx="2616560" cy="94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Macroscopic Net:</a:t>
              </a:r>
            </a:p>
            <a:p>
              <a:r>
                <a:rPr lang="en-US" altLang="zh-CN" sz="1200" dirty="0"/>
                <a:t>One intersection is represented by one node</a:t>
              </a:r>
              <a:endParaRPr lang="en-US" sz="1200" dirty="0"/>
            </a:p>
          </p:txBody>
        </p:sp>
        <p:sp>
          <p:nvSpPr>
            <p:cNvPr id="22" name="TextBox 41">
              <a:extLst>
                <a:ext uri="{FF2B5EF4-FFF2-40B4-BE49-F238E27FC236}">
                  <a16:creationId xmlns:a16="http://schemas.microsoft.com/office/drawing/2014/main" id="{3BD0D450-3C1D-7FA8-345C-03A9B98595E4}"/>
                </a:ext>
              </a:extLst>
            </p:cNvPr>
            <p:cNvSpPr txBox="1"/>
            <p:nvPr/>
          </p:nvSpPr>
          <p:spPr>
            <a:xfrm>
              <a:off x="4523015" y="3967964"/>
              <a:ext cx="3043170" cy="94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Mesoscopic Net:</a:t>
              </a:r>
            </a:p>
            <a:p>
              <a:r>
                <a:rPr lang="en-US" altLang="zh-CN" sz="1200" dirty="0"/>
                <a:t>Intersections are expanded</a:t>
              </a:r>
            </a:p>
            <a:p>
              <a:r>
                <a:rPr lang="en-US" sz="1200" dirty="0"/>
                <a:t>Movement links are built</a:t>
              </a:r>
            </a:p>
          </p:txBody>
        </p:sp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DE21C19F-9F87-D022-703B-9B2B49D5912F}"/>
                </a:ext>
              </a:extLst>
            </p:cNvPr>
            <p:cNvSpPr txBox="1"/>
            <p:nvPr/>
          </p:nvSpPr>
          <p:spPr>
            <a:xfrm>
              <a:off x="7492820" y="3958475"/>
              <a:ext cx="3110060" cy="94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Microscopic Net:</a:t>
              </a:r>
            </a:p>
            <a:p>
              <a:r>
                <a:rPr lang="en-US" altLang="zh-CN" sz="1200" dirty="0"/>
                <a:t>Cell-based network</a:t>
              </a:r>
            </a:p>
            <a:p>
              <a:r>
                <a:rPr lang="en-US" sz="1200" dirty="0"/>
                <a:t>Detailed segment information</a:t>
              </a:r>
            </a:p>
          </p:txBody>
        </p:sp>
        <p:sp>
          <p:nvSpPr>
            <p:cNvPr id="24" name="Rectangle 43">
              <a:extLst>
                <a:ext uri="{FF2B5EF4-FFF2-40B4-BE49-F238E27FC236}">
                  <a16:creationId xmlns:a16="http://schemas.microsoft.com/office/drawing/2014/main" id="{BDFC8E08-967F-4AFE-3CCB-79E835658020}"/>
                </a:ext>
              </a:extLst>
            </p:cNvPr>
            <p:cNvSpPr/>
            <p:nvPr/>
          </p:nvSpPr>
          <p:spPr>
            <a:xfrm>
              <a:off x="7770019" y="3121819"/>
              <a:ext cx="1264444" cy="161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1EA4643D-C417-90EC-CB02-F931B18BF413}"/>
                </a:ext>
              </a:extLst>
            </p:cNvPr>
            <p:cNvSpPr txBox="1"/>
            <p:nvPr/>
          </p:nvSpPr>
          <p:spPr>
            <a:xfrm>
              <a:off x="7668152" y="2423948"/>
              <a:ext cx="1418694" cy="40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Left-turn bay</a:t>
              </a:r>
              <a:endParaRPr lang="en-US" sz="1200" dirty="0"/>
            </a:p>
          </p:txBody>
        </p:sp>
        <p:cxnSp>
          <p:nvCxnSpPr>
            <p:cNvPr id="26" name="Straight Arrow Connector 46">
              <a:extLst>
                <a:ext uri="{FF2B5EF4-FFF2-40B4-BE49-F238E27FC236}">
                  <a16:creationId xmlns:a16="http://schemas.microsoft.com/office/drawing/2014/main" id="{48591E52-AD75-42C8-4FD7-7BE46ACF7459}"/>
                </a:ext>
              </a:extLst>
            </p:cNvPr>
            <p:cNvCxnSpPr/>
            <p:nvPr/>
          </p:nvCxnSpPr>
          <p:spPr>
            <a:xfrm>
              <a:off x="8235951" y="2754068"/>
              <a:ext cx="141549" cy="325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55F1BE95-B5E4-B2FE-BA38-F6B2926F6CA7}"/>
              </a:ext>
            </a:extLst>
          </p:cNvPr>
          <p:cNvSpPr/>
          <p:nvPr/>
        </p:nvSpPr>
        <p:spPr>
          <a:xfrm>
            <a:off x="6409724" y="3604530"/>
            <a:ext cx="435725" cy="448610"/>
          </a:xfrm>
          <a:prstGeom prst="ellipse">
            <a:avLst/>
          </a:prstGeom>
          <a:solidFill>
            <a:schemeClr val="accent1">
              <a:alpha val="18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D56FDC-7F74-748C-EA17-F093FDFA6959}"/>
              </a:ext>
            </a:extLst>
          </p:cNvPr>
          <p:cNvSpPr txBox="1"/>
          <p:nvPr/>
        </p:nvSpPr>
        <p:spPr>
          <a:xfrm>
            <a:off x="7929513" y="2460021"/>
            <a:ext cx="3535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Missing Intersection 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0A405-E395-52B5-8A71-7DCCF320ACD1}"/>
              </a:ext>
            </a:extLst>
          </p:cNvPr>
          <p:cNvSpPr txBox="1"/>
          <p:nvPr/>
        </p:nvSpPr>
        <p:spPr>
          <a:xfrm>
            <a:off x="8036238" y="4210293"/>
            <a:ext cx="2290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Bridge the gap!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8C84F-43C0-9F7F-3B4B-A7ACE930EEA5}"/>
              </a:ext>
            </a:extLst>
          </p:cNvPr>
          <p:cNvSpPr txBox="1"/>
          <p:nvPr/>
        </p:nvSpPr>
        <p:spPr>
          <a:xfrm>
            <a:off x="8046471" y="4691196"/>
            <a:ext cx="35350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GMNS + Signalized Intersections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309024-FCBC-9BD9-F065-4B84AED80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471" y="2954085"/>
            <a:ext cx="947283" cy="11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7C6B-8D81-428B-B242-A379404F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Universal Traffic Data Format (UTDF)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E4D11-257B-9117-4EA7-7E4F787DF54A}"/>
              </a:ext>
            </a:extLst>
          </p:cNvPr>
          <p:cNvSpPr txBox="1"/>
          <p:nvPr/>
        </p:nvSpPr>
        <p:spPr>
          <a:xfrm>
            <a:off x="375093" y="1068578"/>
            <a:ext cx="61044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1D35"/>
                </a:solidFill>
                <a:effectLst/>
                <a:latin typeface="Google Sans"/>
              </a:rPr>
              <a:t>Universal Traffic Data Format (UTDF) file that contains traffic signal and traffic related data for intersections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Geometry of the network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Turn volumes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Signal timings</a:t>
            </a:r>
          </a:p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CC01C2-17D2-50F7-EB1F-A077672103FB}"/>
              </a:ext>
            </a:extLst>
          </p:cNvPr>
          <p:cNvGrpSpPr/>
          <p:nvPr/>
        </p:nvGrpSpPr>
        <p:grpSpPr>
          <a:xfrm>
            <a:off x="653967" y="3138290"/>
            <a:ext cx="3091535" cy="2043127"/>
            <a:chOff x="474673" y="3138290"/>
            <a:chExt cx="3091535" cy="20431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431418-905C-BA5A-C510-8F36E069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673" y="3625388"/>
              <a:ext cx="3091535" cy="155602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35F8F4-70F8-300C-DF3D-F2FA1A32D726}"/>
                </a:ext>
              </a:extLst>
            </p:cNvPr>
            <p:cNvSpPr txBox="1"/>
            <p:nvPr/>
          </p:nvSpPr>
          <p:spPr>
            <a:xfrm>
              <a:off x="714577" y="3138290"/>
              <a:ext cx="237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Signalized Intersections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D06AD3-7D8D-E2F2-8FD1-913C2B94A955}"/>
              </a:ext>
            </a:extLst>
          </p:cNvPr>
          <p:cNvGrpSpPr/>
          <p:nvPr/>
        </p:nvGrpSpPr>
        <p:grpSpPr>
          <a:xfrm>
            <a:off x="9277332" y="2888989"/>
            <a:ext cx="2525222" cy="2292428"/>
            <a:chOff x="917513" y="1019266"/>
            <a:chExt cx="2525222" cy="2292428"/>
          </a:xfrm>
        </p:grpSpPr>
        <p:pic>
          <p:nvPicPr>
            <p:cNvPr id="15" name="Picture 11" descr="Free vector graphic: Input, Load, File, Document, Data - Free Image on Pixabay - 25064">
              <a:extLst>
                <a:ext uri="{FF2B5EF4-FFF2-40B4-BE49-F238E27FC236}">
                  <a16:creationId xmlns:a16="http://schemas.microsoft.com/office/drawing/2014/main" id="{208689C1-2F92-4258-92BE-1F5F1F1B6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13" y="1019266"/>
              <a:ext cx="2525222" cy="2292428"/>
            </a:xfrm>
            <a:prstGeom prst="rect">
              <a:avLst/>
            </a:prstGeom>
          </p:spPr>
        </p:pic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E4117670-6AD0-D755-6413-ABB085F72E42}"/>
                </a:ext>
              </a:extLst>
            </p:cNvPr>
            <p:cNvSpPr/>
            <p:nvPr/>
          </p:nvSpPr>
          <p:spPr>
            <a:xfrm>
              <a:off x="1388881" y="2361456"/>
              <a:ext cx="1642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Tahoma" pitchFamily="34" charset="0"/>
                </a:rPr>
                <a:t>UTDF  Standard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ABC04C35-ACAC-7368-2FE6-1B96F10E8232}"/>
              </a:ext>
            </a:extLst>
          </p:cNvPr>
          <p:cNvSpPr/>
          <p:nvPr/>
        </p:nvSpPr>
        <p:spPr>
          <a:xfrm>
            <a:off x="8313639" y="4063273"/>
            <a:ext cx="691787" cy="233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8C502C-8CC6-1D09-3541-76F90295FD5A}"/>
              </a:ext>
            </a:extLst>
          </p:cNvPr>
          <p:cNvGrpSpPr/>
          <p:nvPr/>
        </p:nvGrpSpPr>
        <p:grpSpPr>
          <a:xfrm>
            <a:off x="3829344" y="2170419"/>
            <a:ext cx="4527745" cy="4305452"/>
            <a:chOff x="3829344" y="2170419"/>
            <a:chExt cx="4527745" cy="430545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2F05885-F091-C3A1-06F2-27CC1ED50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5" t="25441" r="60098" b="25791"/>
            <a:stretch/>
          </p:blipFill>
          <p:spPr>
            <a:xfrm>
              <a:off x="4672116" y="4431525"/>
              <a:ext cx="2707154" cy="2044346"/>
            </a:xfrm>
            <a:prstGeom prst="rect">
              <a:avLst/>
            </a:prstGeom>
          </p:spPr>
        </p:pic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A49DB7F7-9D8B-7EF9-43D4-C76346A63F42}"/>
                </a:ext>
              </a:extLst>
            </p:cNvPr>
            <p:cNvSpPr/>
            <p:nvPr/>
          </p:nvSpPr>
          <p:spPr>
            <a:xfrm>
              <a:off x="3829344" y="4087802"/>
              <a:ext cx="691787" cy="2330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73930A-0B66-B533-45B1-44D34C09F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0074" y="2170419"/>
              <a:ext cx="2809196" cy="157358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7869B0E-6401-8131-4770-47CFC1896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0074" y="3904562"/>
              <a:ext cx="2809196" cy="31742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EA5827-BFA8-93D8-C315-15F807F9AF54}"/>
                </a:ext>
              </a:extLst>
            </p:cNvPr>
            <p:cNvSpPr txBox="1"/>
            <p:nvPr/>
          </p:nvSpPr>
          <p:spPr>
            <a:xfrm>
              <a:off x="7348559" y="2757884"/>
              <a:ext cx="9343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Turning </a:t>
              </a:r>
            </a:p>
            <a:p>
              <a:r>
                <a:rPr lang="en-US" dirty="0"/>
                <a:t>Volume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0A0DAF-EBAC-A09B-4F88-3175A5698BB1}"/>
                </a:ext>
              </a:extLst>
            </p:cNvPr>
            <p:cNvSpPr txBox="1"/>
            <p:nvPr/>
          </p:nvSpPr>
          <p:spPr>
            <a:xfrm>
              <a:off x="7379270" y="3778491"/>
              <a:ext cx="9778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Time </a:t>
              </a:r>
            </a:p>
            <a:p>
              <a:r>
                <a:rPr lang="en-US" dirty="0"/>
                <a:t>Phasing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6F711D-C0AC-C78F-E2CE-E6E539950447}"/>
                </a:ext>
              </a:extLst>
            </p:cNvPr>
            <p:cNvSpPr txBox="1"/>
            <p:nvPr/>
          </p:nvSpPr>
          <p:spPr>
            <a:xfrm>
              <a:off x="7386754" y="4799098"/>
              <a:ext cx="89617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Node</a:t>
              </a:r>
            </a:p>
            <a:p>
              <a:r>
                <a:rPr lang="en-US" dirty="0"/>
                <a:t>Link</a:t>
              </a:r>
            </a:p>
            <a:p>
              <a:r>
                <a:rPr lang="en-US" dirty="0"/>
                <a:t>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66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9AFC-75C6-A210-C15C-AD2937A3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Universal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Traffic Data Format (UTDF)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6C1FA-31C6-CF2B-E840-293B7BB97252}"/>
              </a:ext>
            </a:extLst>
          </p:cNvPr>
          <p:cNvSpPr txBox="1">
            <a:spLocks/>
          </p:cNvSpPr>
          <p:nvPr/>
        </p:nvSpPr>
        <p:spPr>
          <a:xfrm>
            <a:off x="494815" y="11825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UTDF Format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82EE88-BB40-8AD6-C429-E6D647A2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5" y="1739277"/>
            <a:ext cx="5871577" cy="3794592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D772166-376D-47AC-548E-12313C9F2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379" y="2143909"/>
            <a:ext cx="8945464" cy="264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6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D118-F8EC-DD99-9950-A959EFE1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5" y="0"/>
            <a:ext cx="12193425" cy="9715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UTDF2GMNS: An open-source tool to generate network with signalized intersection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2A645-0A8D-B4CB-C919-F70845C5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305" y="4749528"/>
            <a:ext cx="3217109" cy="1240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2D550-D7C1-C2B5-2DA8-94277B05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99" y="1550668"/>
            <a:ext cx="7772400" cy="22083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1D95F-093A-9A48-1034-22DA9F084454}"/>
              </a:ext>
            </a:extLst>
          </p:cNvPr>
          <p:cNvGrpSpPr/>
          <p:nvPr/>
        </p:nvGrpSpPr>
        <p:grpSpPr>
          <a:xfrm>
            <a:off x="698108" y="4054401"/>
            <a:ext cx="2525222" cy="2292428"/>
            <a:chOff x="917513" y="1019266"/>
            <a:chExt cx="2525222" cy="2292428"/>
          </a:xfrm>
        </p:grpSpPr>
        <p:pic>
          <p:nvPicPr>
            <p:cNvPr id="7" name="Picture 11" descr="Free vector graphic: Input, Load, File, Document, Data - Free Image on Pixabay - 25064">
              <a:extLst>
                <a:ext uri="{FF2B5EF4-FFF2-40B4-BE49-F238E27FC236}">
                  <a16:creationId xmlns:a16="http://schemas.microsoft.com/office/drawing/2014/main" id="{290C771B-DD40-870D-772F-9512C3EEE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13" y="1019266"/>
              <a:ext cx="2525222" cy="2292428"/>
            </a:xfrm>
            <a:prstGeom prst="rect">
              <a:avLst/>
            </a:prstGeom>
          </p:spPr>
        </p:pic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99EB7018-7F7B-ADA2-B7BA-255C95879934}"/>
                </a:ext>
              </a:extLst>
            </p:cNvPr>
            <p:cNvSpPr/>
            <p:nvPr/>
          </p:nvSpPr>
          <p:spPr>
            <a:xfrm>
              <a:off x="1388881" y="2361456"/>
              <a:ext cx="1642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Tahoma" pitchFamily="34" charset="0"/>
                </a:rPr>
                <a:t>UTDF  Standard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C8445-B7BE-767A-19CA-8D2175081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08" y="4501456"/>
            <a:ext cx="631257" cy="747426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C464EA-5EDE-D1C4-A422-9C2209DFC904}"/>
              </a:ext>
            </a:extLst>
          </p:cNvPr>
          <p:cNvSpPr/>
          <p:nvPr/>
        </p:nvSpPr>
        <p:spPr>
          <a:xfrm>
            <a:off x="3738089" y="5154275"/>
            <a:ext cx="978408" cy="48463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7F51C8-7117-D156-5455-2FEA6011B9D6}"/>
              </a:ext>
            </a:extLst>
          </p:cNvPr>
          <p:cNvGrpSpPr/>
          <p:nvPr/>
        </p:nvGrpSpPr>
        <p:grpSpPr>
          <a:xfrm>
            <a:off x="5139848" y="3969034"/>
            <a:ext cx="3820832" cy="2801517"/>
            <a:chOff x="5327191" y="3995832"/>
            <a:chExt cx="3820832" cy="280151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FA6BB-8E81-9EED-E9A0-90D0E1BF0D29}"/>
                </a:ext>
              </a:extLst>
            </p:cNvPr>
            <p:cNvGrpSpPr/>
            <p:nvPr/>
          </p:nvGrpSpPr>
          <p:grpSpPr>
            <a:xfrm>
              <a:off x="5327191" y="3995832"/>
              <a:ext cx="2809808" cy="2801517"/>
              <a:chOff x="5503209" y="1542657"/>
              <a:chExt cx="4305300" cy="40386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79366E-96F4-5EE3-9E61-FDBA57B7B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3209" y="1542657"/>
                <a:ext cx="4305300" cy="40386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055524-A9D4-31E8-A5F1-CC3CE3437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2705" y="4344762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9EF5CA-27D4-7926-5B7D-BD8C5D691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0045" y="2588388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B363D59-F82B-E2EA-A87E-C0F3EF05D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7913" y="2598322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9D51CB-98FD-654B-1AAB-55677FB31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2703" y="2598322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2540604-BE2C-F0D4-8739-2035B5ECE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9928" y="3489794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33BEC1A-3F35-EEBF-85A6-3F943082A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38095" y="2588388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556420E-D290-B883-640D-DC2BEBA33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9928" y="1748093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76A2B7F-F421-7441-FAE6-83FA3897C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99837" y="1748093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8DF9859-C9FC-BDED-68C5-F30D9A4B1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6023" y="1748093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D0F6920-907B-F6F2-48D1-18EE91CFF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9835" y="1748093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E4F9256-B074-C3D9-4116-7B7B96D46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6269" y="4338100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1F9A537-E6B8-1F25-BEA0-7F34C04DA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7912" y="3495762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BEEE08F-17C5-A2A9-E335-DB08C661C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4100" y="5229322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8781764-40A7-F789-0435-7CF1B84BB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9834" y="4344762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DBDD734-DA4C-7270-5AF9-9A2769ED5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0044" y="3489794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F591404-DE0A-19FC-F93F-92A2A15ED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2703" y="3486661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64C2A55-B36B-EE55-EF2F-8269C4C26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3497" y="5202863"/>
                <a:ext cx="227349" cy="26918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4472BD3-89DD-5A9F-C0BF-3A058F701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6268" y="5186406"/>
                <a:ext cx="227349" cy="26918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1C222F-17B5-B4E3-FA45-C48934F30BDC}"/>
                </a:ext>
              </a:extLst>
            </p:cNvPr>
            <p:cNvSpPr txBox="1"/>
            <p:nvPr/>
          </p:nvSpPr>
          <p:spPr>
            <a:xfrm>
              <a:off x="7176746" y="6178527"/>
              <a:ext cx="19712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Signalized </a:t>
              </a:r>
              <a:r>
                <a:rPr lang="en-US" altLang="zh-CN" sz="1800" dirty="0">
                  <a:solidFill>
                    <a:schemeClr val="tx1"/>
                  </a:solidFill>
                </a:rPr>
                <a:t>Network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894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F0C4-9A00-6325-2287-3EF367A8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5CC7FA-6AF1-0F43-8916-C25878108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387" y="1903880"/>
            <a:ext cx="1721225" cy="172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B63199-A806-C489-0F49-00B34072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941" y="1903880"/>
            <a:ext cx="1721225" cy="172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2453AE-F06D-B652-8BC0-515DDF32B20B}"/>
              </a:ext>
            </a:extLst>
          </p:cNvPr>
          <p:cNvSpPr txBox="1"/>
          <p:nvPr/>
        </p:nvSpPr>
        <p:spPr>
          <a:xfrm>
            <a:off x="640340" y="1194976"/>
            <a:ext cx="44487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UTDF2GMNS: </a:t>
            </a:r>
          </a:p>
          <a:p>
            <a:endParaRPr lang="en-US" sz="2000" dirty="0"/>
          </a:p>
          <a:p>
            <a:r>
              <a:rPr lang="en-US" sz="2000" dirty="0"/>
              <a:t>Geometry: Intersection, Node, Link, Lane</a:t>
            </a:r>
          </a:p>
          <a:p>
            <a:r>
              <a:rPr lang="en-US" sz="2000" dirty="0"/>
              <a:t>Signal Phases</a:t>
            </a:r>
          </a:p>
          <a:p>
            <a:r>
              <a:rPr lang="en-US" sz="2000" dirty="0"/>
              <a:t>Turning volumes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326EE7-AB70-AC73-AFD7-608EBB03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1" y="4093507"/>
            <a:ext cx="6003552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F1139-F206-F23C-7676-566779F46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612" y="4029499"/>
            <a:ext cx="4459484" cy="2457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E9709-B38D-1266-69EA-2344DFBBDF42}"/>
              </a:ext>
            </a:extLst>
          </p:cNvPr>
          <p:cNvSpPr txBox="1"/>
          <p:nvPr/>
        </p:nvSpPr>
        <p:spPr>
          <a:xfrm>
            <a:off x="681318" y="349461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Img2Net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AF76A0C-20ED-BA02-D605-736F6BE50BE3}"/>
              </a:ext>
            </a:extLst>
          </p:cNvPr>
          <p:cNvSpPr/>
          <p:nvPr/>
        </p:nvSpPr>
        <p:spPr>
          <a:xfrm>
            <a:off x="1156447" y="2895730"/>
            <a:ext cx="313765" cy="44985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7987D-5F4E-021C-08E8-C9A75285FAD1}"/>
              </a:ext>
            </a:extLst>
          </p:cNvPr>
          <p:cNvSpPr txBox="1"/>
          <p:nvPr/>
        </p:nvSpPr>
        <p:spPr>
          <a:xfrm>
            <a:off x="8854233" y="1903880"/>
            <a:ext cx="2846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# of lanes</a:t>
            </a:r>
          </a:p>
          <a:p>
            <a:endParaRPr lang="en-US" sz="1800" dirty="0"/>
          </a:p>
          <a:p>
            <a:r>
              <a:rPr lang="en-US" dirty="0"/>
              <a:t>Through, Right, Left, U-turn</a:t>
            </a:r>
          </a:p>
        </p:txBody>
      </p:sp>
    </p:spTree>
    <p:extLst>
      <p:ext uri="{BB962C8B-B14F-4D97-AF65-F5344CB8AC3E}">
        <p14:creationId xmlns:p14="http://schemas.microsoft.com/office/powerpoint/2010/main" val="13933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675DC1-5107-5646-5C15-C01C7EB82EF7}"/>
              </a:ext>
            </a:extLst>
          </p:cNvPr>
          <p:cNvSpPr txBox="1"/>
          <p:nvPr/>
        </p:nvSpPr>
        <p:spPr>
          <a:xfrm>
            <a:off x="1239670" y="2064381"/>
            <a:ext cx="94910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Takeaway Message:</a:t>
            </a:r>
          </a:p>
          <a:p>
            <a:endParaRPr lang="en-US" dirty="0"/>
          </a:p>
          <a:p>
            <a:r>
              <a:rPr lang="en-US" b="1" dirty="0"/>
              <a:t>1.</a:t>
            </a:r>
          </a:p>
          <a:p>
            <a:r>
              <a:rPr lang="en-US" dirty="0"/>
              <a:t>OpenStreetMap -&gt; osm2gmns -&gt; GMNS (Node, Link, Network, Movement) -&gt; Modeling , Simulation</a:t>
            </a:r>
          </a:p>
          <a:p>
            <a:endParaRPr lang="en-US" dirty="0"/>
          </a:p>
          <a:p>
            <a:r>
              <a:rPr lang="en-US" b="1" dirty="0"/>
              <a:t>2.</a:t>
            </a:r>
          </a:p>
          <a:p>
            <a:r>
              <a:rPr lang="en-US" dirty="0"/>
              <a:t>Synchro UTDF -&gt; UTDF2GMNS -&gt; GMNS (Turning Volumes, Signal Timing, Intersection </a:t>
            </a:r>
            <a:r>
              <a:rPr lang="en-US"/>
              <a:t>Geometry)</a:t>
            </a:r>
            <a:endParaRPr lang="en-US" dirty="0"/>
          </a:p>
          <a:p>
            <a:r>
              <a:rPr lang="en-US" dirty="0"/>
              <a:t>Combine 1 and 2, Marco-Meso-Micro level of Networks + Signalized Intersections</a:t>
            </a:r>
          </a:p>
          <a:p>
            <a:endParaRPr lang="en-US" dirty="0"/>
          </a:p>
          <a:p>
            <a:r>
              <a:rPr lang="en-US" b="1" dirty="0"/>
              <a:t>3.</a:t>
            </a:r>
          </a:p>
          <a:p>
            <a:r>
              <a:rPr lang="en-US" dirty="0"/>
              <a:t>Intersection Images -&gt; Img2Net -&gt; GMNS (Lane, Turning, Geometry)</a:t>
            </a:r>
          </a:p>
        </p:txBody>
      </p:sp>
    </p:spTree>
    <p:extLst>
      <p:ext uri="{BB962C8B-B14F-4D97-AF65-F5344CB8AC3E}">
        <p14:creationId xmlns:p14="http://schemas.microsoft.com/office/powerpoint/2010/main" val="1696098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362</Words>
  <Application>Microsoft Office PowerPoint</Application>
  <PresentationFormat>Widescreen</PresentationFormat>
  <Paragraphs>85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Google Sans</vt:lpstr>
      <vt:lpstr>Arial</vt:lpstr>
      <vt:lpstr>Calibri</vt:lpstr>
      <vt:lpstr>Calibri Light</vt:lpstr>
      <vt:lpstr>Office Theme</vt:lpstr>
      <vt:lpstr>UTDF2GMNS: An Open-Source Tool for Creating GMNS Networks with Signalized Intersections</vt:lpstr>
      <vt:lpstr>Content</vt:lpstr>
      <vt:lpstr>General Modeling Network Specification (GMNS)</vt:lpstr>
      <vt:lpstr>General Modeling Network Specification (GMNS)</vt:lpstr>
      <vt:lpstr>Universal Traffic Data Format (UTDF) </vt:lpstr>
      <vt:lpstr>Universal Traffic Data Format (UTDF) </vt:lpstr>
      <vt:lpstr>UTDF2GMNS: An open-source tool to generate network with signalized intersection</vt:lpstr>
      <vt:lpstr>One More Thing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Zhou</dc:creator>
  <cp:lastModifiedBy>Xiangyong Luo</cp:lastModifiedBy>
  <cp:revision>79</cp:revision>
  <dcterms:created xsi:type="dcterms:W3CDTF">2021-06-18T16:43:44Z</dcterms:created>
  <dcterms:modified xsi:type="dcterms:W3CDTF">2023-11-09T20:43:33Z</dcterms:modified>
</cp:coreProperties>
</file>